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6" r:id="rId5"/>
    <p:sldId id="27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00000">
              <a:srgbClr val="00B0F0">
                <a:alpha val="57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0"/>
            <a:ext cx="8429684" cy="6643709"/>
          </a:xfrm>
        </p:spPr>
        <p:txBody>
          <a:bodyPr>
            <a:normAutofit/>
          </a:bodyPr>
          <a:lstStyle/>
          <a:p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Балалар мен жасөспірімдер арасындағы өзіне-өзі қол жұмсаудың алдын алу</a:t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58204" cy="607223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en-US" sz="38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8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. Эмоциональные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8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kk-KZ" sz="38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. Эмоциялық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Амбивалентность. 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Безнадёжность, беспомощность.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Үмітсіздік, мүсәпірлік.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Переживание горя.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Қайғыны бастан өткізу.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П</a:t>
            </a:r>
            <a:r>
              <a:rPr lang="ru-RU" sz="3800" dirty="0" err="1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ризнаки</a:t>
            </a: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депрессии.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Жабығудың белгілері.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Вина или ощущение неудачи, поражения.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Кінә немесе сәтсіздікті, жеңілісті сезіну.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Чрезмерное опасение или страхи.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Шамадан тыс сескену немесе қорқыныштар.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Чувство собственной малозначимости.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Өзінің аз маңыздылығын сезіну.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Рассеянность или растерянность.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Шашыраңқылық немесе абыржулық.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57227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Причины возникновения суицидального поведения у подростков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Жасөспірімдердің өзіне-өзі қол жұмсау мінез- құлқының пайда болу себептері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Несформированное понимание смерти.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Өлімнің қалыптаспаған түсінігі.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Отсутствие идеологии в обществе.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Қоғамдағы идеологияның жоқтығы.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Ранняя половая жизнь, приводящая к ранним разочарованиям.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Ерте көңіл қалуға әкеп соғатын ерте жыныстық өмір.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Дисгармония в семье.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Отбасылық үйлесімсіздік.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Саморазрушаемое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поведение.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Өзін-өзі бүлдіретін қылық.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Реакция протеста на внутрисемейные, </a:t>
            </a:r>
            <a:r>
              <a:rPr lang="ru-RU" dirty="0" err="1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внутришкольные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или внутригрупповые взаимоотношения.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Отбасыішілік, мектепішілік, топішілік қарым-қатынастарға наразылық кертартпалығы.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Депрессия.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Жабығу.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644275"/>
            <a:ext cx="8572560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948A5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948A5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rgbClr val="948A5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400" b="1" i="0" u="none" strike="noStrike" cap="none" normalizeH="0" baseline="0" dirty="0">
                <a:ln>
                  <a:noFill/>
                </a:ln>
                <a:solidFill>
                  <a:srgbClr val="4A442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Прогноз суицидального риска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4A442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400" b="1" i="0" u="none" strike="noStrike" cap="none" normalizeH="0" baseline="0" dirty="0">
                <a:ln>
                  <a:noFill/>
                </a:ln>
                <a:solidFill>
                  <a:srgbClr val="4A442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Өзіне-өзі қол жұмсау тәуекелінің болжамы</a:t>
            </a:r>
            <a:endParaRPr kumimoji="0" lang="kk-KZ" sz="4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" y="-2"/>
          <a:ext cx="9143998" cy="6858001"/>
        </p:xfrm>
        <a:graphic>
          <a:graphicData uri="http://schemas.openxmlformats.org/drawingml/2006/table">
            <a:tbl>
              <a:tblPr/>
              <a:tblGrid>
                <a:gridCol w="3047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1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Признаки Белгілер</a:t>
                      </a:r>
                      <a:endParaRPr lang="ru-RU" sz="2000" b="1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Санкционирующие</a:t>
                      </a:r>
                      <a:endParaRPr lang="ru-RU" sz="2000" b="1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Санкция берушілер</a:t>
                      </a:r>
                      <a:endParaRPr lang="ru-RU" sz="2000" b="1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Лимитирующие</a:t>
                      </a:r>
                      <a:endParaRPr lang="ru-RU" sz="2000" b="1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Шек қоюшылар</a:t>
                      </a:r>
                      <a:endParaRPr lang="ru-RU" sz="2000" b="1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Возраст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Жасы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Подростковый, зрелость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(40-50 лет), пожилые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Жасөспірімдік, кәмелеттік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(40-50 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жас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)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, егде адамдар 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Детский,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до 40 лет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Балалық,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40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 жасқа дейін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Пол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 Жынысы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Мужской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Ер адам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Женский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Әйел адам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Раса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Нәсілі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Белая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Ақ нәсілді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Не белая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Ақ нәсілді емес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Семейное положение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Отбасылық жағдайы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Разведенные, вдовые, одинокие (после 40 лет)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Ажырасқандар, жесірлер, жалғыздар (40 жастан кейінгі)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Семейные (женатые)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Үйлі (басы бос еместер) (үйленгендер)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"/>
          <a:ext cx="8715436" cy="6811213"/>
        </p:xfrm>
        <a:graphic>
          <a:graphicData uri="http://schemas.openxmlformats.org/drawingml/2006/table">
            <a:tbl>
              <a:tblPr/>
              <a:tblGrid>
                <a:gridCol w="2904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5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5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78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Профессия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Мам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андығы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Врачи (психиатры, реаниматологи-анестезиологи), юристы, музыканты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Дәрігерлер, (психиатрлар, реаниматолог- жансыздандырушылар), заңгерлер, сазгерлер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Время года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Жыл мезгілі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Теплое (апрель-сентябрь)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Жылы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(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сәуір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қыркүйек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)</a:t>
                      </a: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Холодное (октябрь-март)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Суық </a:t>
                      </a:r>
                      <a:r>
                        <a:rPr lang="ru-RU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(</a:t>
                      </a: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қазан</a:t>
                      </a:r>
                      <a:r>
                        <a:rPr lang="ru-RU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наурыз</a:t>
                      </a:r>
                      <a:r>
                        <a:rPr lang="ru-RU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)</a:t>
                      </a: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8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Физическое здоровье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Дененің саулығы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Наличие хронических заболеваний</a:t>
                      </a:r>
                      <a:r>
                        <a:rPr lang="ru-RU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, ведущих к инвалидизации и фатальные болезни (напр., СПИД, онкозаболевания)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Мүгедектікке алып келетін үнемі ауыратын аурулардың болуы, фатальды аурулар (мыс., СПИД, ісік аурулары)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Удовлетворительное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Қанағаттандырады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Признаки Белгілер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Санкционирующие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Санкция берушілер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Лимитирующие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Шек қоюшылар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90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Суицидальное поведение в прошлом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Баяғыдағы өзіне-өзі қол жұмсау мінез-құлқы 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Да, особенно суицидоопасны первые 3-6 месяцев. После совершения суицидальной попытки.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Иә, әсіресе алғашқы 3-6 айлардағы өзіне-өзі қол жұмсау қауіпті. Өзіне-өзі қол жұмсау әрекетінен кейін.</a:t>
                      </a:r>
                      <a:endParaRPr lang="ru-RU" sz="14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Нет 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Жоқ</a:t>
                      </a:r>
                      <a:endParaRPr lang="ru-RU" sz="14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517" marR="29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1" y="357166"/>
          <a:ext cx="8643998" cy="6018074"/>
        </p:xfrm>
        <a:graphic>
          <a:graphicData uri="http://schemas.openxmlformats.org/drawingml/2006/table">
            <a:tbl>
              <a:tblPr/>
              <a:tblGrid>
                <a:gridCol w="2880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15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695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Заявление о суициде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Өзіне-өзі қол жұмсау туралы мәлімдеу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Да (свыше 50 % </a:t>
                      </a:r>
                      <a:r>
                        <a:rPr lang="ru-RU" sz="2000" dirty="0" err="1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суицидентов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 говорили о своем намерении)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Иә (өзіне-өзі қол жұмсаушылардың 50 % өз ниеттерін айтқан)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Нет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Жоқ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63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Лечение в психиатрической больнице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Психиатриялық ауруханада емделу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Да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Иә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Нет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Жоқ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47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Наследственная отягощенность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Тұқым қуатын ауырлылық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Да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Иә</a:t>
                      </a:r>
                      <a:endParaRPr lang="ru-RU" sz="20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Нет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Жоқ</a:t>
                      </a:r>
                      <a:endParaRPr lang="ru-RU" sz="20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1" y="500042"/>
          <a:ext cx="8501120" cy="6000792"/>
        </p:xfrm>
        <a:graphic>
          <a:graphicData uri="http://schemas.openxmlformats.org/drawingml/2006/table">
            <a:tbl>
              <a:tblPr/>
              <a:tblGrid>
                <a:gridCol w="2833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3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3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5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Особенности личности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Жеке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басының ерекшеліктері</a:t>
                      </a:r>
                      <a:endParaRPr lang="ru-RU" sz="18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Эмоц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. лабильность, низкая самооценка, 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демонстративность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Өзін-өзі төмен бағалау, өзін көрсету.</a:t>
                      </a:r>
                      <a:endParaRPr lang="ru-RU" sz="18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Психастеники, шизойды</a:t>
                      </a:r>
                      <a:endParaRPr lang="ru-RU" sz="18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Психастениктер, шизойдтар</a:t>
                      </a:r>
                      <a:endParaRPr lang="ru-RU" sz="18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5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Психическое состояние</a:t>
                      </a:r>
                      <a:endParaRPr lang="ru-RU" sz="18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Психикалық күй</a:t>
                      </a:r>
                      <a:endParaRPr lang="ru-RU" sz="180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Наличие психических и поведенческих расстройств, вследствие употребления ПАВ, аффективные 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растройства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 настроения, шизофрения,  ПТСР.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 Психика мен мінез- құлықтың бұзылуы, ПАВ-ты қолданғанның салдары, көңіл-күйдің аса толқуы, шизофрения, ПТСР.</a:t>
                      </a:r>
                      <a:endParaRPr lang="ru-RU" sz="18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Без психических расстройств.</a:t>
                      </a:r>
                      <a:endParaRPr lang="ru-RU" sz="18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Arial Unicode MS"/>
                          <a:cs typeface="Times New Roman"/>
                        </a:rPr>
                        <a:t>Психикалық бұзылусыз.</a:t>
                      </a:r>
                      <a:endParaRPr lang="ru-RU" sz="1800" dirty="0">
                        <a:solidFill>
                          <a:srgbClr val="00206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Динамика развития суицидального поведения</a:t>
            </a:r>
            <a:endParaRPr lang="ru-RU" b="1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Өзіне-өзі қол жұмсау мінез-құлқының даму динамикасы</a:t>
            </a:r>
            <a:endParaRPr lang="ru-RU" b="1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Первая стадия - стадия вопросов о смерти и смысле жизни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Бірінші саты - өлім мен өмірдің мағынасы туралы сұрақтар сатысы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Вторая стадия – суицидальные замыслы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Екінші саты -  өзіне-өзі қол жұмсаудың пиғылы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Третья стадия – суицидальные намерения и собственно суицидальная попытка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Үшінші саты – өзіне-өзі қол жұмсаудың пиғылы мен өзінің өзіне-өзі қол жұмсау әрекеті 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07223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38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Факторы, препятствующие возникновению суицидального поведения у подростков</a:t>
            </a:r>
          </a:p>
          <a:p>
            <a:pPr algn="ctr">
              <a:buNone/>
            </a:pPr>
            <a:r>
              <a:rPr lang="kk-KZ" sz="38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Жасөспірімдердің өзіне-өзі қол жұмсау мінез-құлқының пайда болуына бөгет болатын факторлар</a:t>
            </a:r>
            <a:endParaRPr lang="en-US" sz="3800" b="1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800" b="1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Эмоциональная    привязанность  к  родным   и  близким </a:t>
            </a:r>
          </a:p>
          <a:p>
            <a:pPr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Туғандары мен жақындарына эмоциялық құштарлық</a:t>
            </a:r>
            <a:endParaRPr lang="ru-RU" sz="38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Выраженное   чувство  долга,   обязательность</a:t>
            </a:r>
            <a:endParaRPr lang="ru-RU" sz="38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Борыштық мәнерлі сезім, міндеттелу</a:t>
            </a:r>
            <a:endParaRPr lang="ru-RU" sz="38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Боязнь причинения  себе   физ.  ущерба  </a:t>
            </a:r>
            <a:endParaRPr lang="ru-RU" sz="38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Өзінің денесіне зиян келтіргеннен қорқу</a:t>
            </a:r>
            <a:endParaRPr lang="ru-RU" sz="38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Учет   общественного   мнения  и  избегание осуждения   со  стороны  окружающих </a:t>
            </a:r>
            <a:endParaRPr lang="en-US" sz="38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Қоғамдық пікірдің есебінен және айналасындағылардың үкімдерінен қашқақтау</a:t>
            </a:r>
            <a:endParaRPr lang="ru-RU" sz="38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429684" cy="600079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Наличие     жизненных,  творческих  и  др. планов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Өмірлік, шығармашылық және басқа да жоспарлардың болуы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Наличие  духовных,   нравственных  и  эстетических  критериев  в   мышлении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Ойлаудағы рухани, өнегелік және эстетикалық өлшемдердің болуы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Умение   компенсировать негативные  личные   переживания,  использовать методы снятия  психической  напряженности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Өзінің теріс уайымдарының орнын толтыра білу, психикалық шиеленісті шешетін әдістерді қолдану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Интерес  к  жизни 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Өмірге қызығушылық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Уровень  религиозности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Дінилік деңгейі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Негативная  проекция своего   внешнего  вида   после   суицида 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46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Өзіне-өзі қол жұмсаудан кейінгі өзінің сыртқы келбетінің негативтік бейнеленуі</a:t>
            </a:r>
            <a:endParaRPr lang="ru-RU" sz="4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858280" cy="621510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Суицид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– умышленное самоповреждение со смертельным исходом (лишения себя жизни).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Өзіне-өзі қол жұмсау </a:t>
            </a: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– аяғы өлімге әкелетін (өзін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 өлтіру) өзіне-өзі әдейі зақым келтіру.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Суицидальное поведение </a:t>
            </a: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– это проявление суицидальной активности – мысли, намерения, высказывания, угроза, попытки, покушения.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Өзіне-өзі қол жұмсаудың белгісі (мінез-құлқы) </a:t>
            </a: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– бұл өзіне-өзі қол жұмсауда белсенділік таныту – ойлар, пиғылдар, айтып салулар, қорқыту, әрекеттер, қастандықтар.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Суицидент</a:t>
            </a: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– человек, совершивший попытку суицида, либо демонстрирующий суицидальные наклонности.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Өзіне-өзі қол жұмсаушы </a:t>
            </a: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– бұл өзіне-өзі қол жұмсауға әрекеттер жасаған немесе өзіне-өзі қол жұмсауға құламалылығын көрсететін адам.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общения с детьми группы риска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Тәуекел тобындағы балалармен қатынастың ережелері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Подбирайте  кл</a:t>
            </a:r>
            <a:r>
              <a:rPr lang="ru-RU" dirty="0" err="1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чи  к  разгадке суицида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Өзіне-өзі қол жұмсауды шешудің кілтін табу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Примите   суицидента   как  личность 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Өзіне-өзі қол жұмсаушыны тұлға ретінде қабылдаңыз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Устоновите   заботливые   взаимоотношения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Қамқорлық арақатынасын орнатыңыз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Будьте   внимательным  слушателем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Зейінді тыңдаушы болыңыз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Не  спорьте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Таласпаңыз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401080" cy="6143668"/>
          </a:xfrm>
        </p:spPr>
        <p:txBody>
          <a:bodyPr>
            <a:normAutofit fontScale="77500" lnSpcReduction="20000"/>
          </a:bodyPr>
          <a:lstStyle/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Задавайте  вопросы 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Сұрақтар қойыңыз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Не  предлагайте неоправданных   утешений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Ақталмаған жұбатуларды ұсынбаңыз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Предложите  конструктивные   подходы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Конструктивтік жөндерді ұсыныңыз</a:t>
            </a:r>
            <a:endParaRPr lang="en-US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Вселяйте  надежду 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Үміт артыңыз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Оцените степень   риска самоубийства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Өзін-өзі өлтіру тәуекелінің деңгейін бағалаңыз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Не  оставляйте   человека   одного  в  ситуации   высокого  суицидального  риска 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Өзіне-өзі қол жұмсаудың жоғарғы тәуекелі кезінде адамды жалғыз қалдырмаңыз 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Обратитесь  за   помощью  к специалистам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Мамандардың көмегіне жүгініңіз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Важность  сохранения   заботы и   поддержки 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Қамқорлық пен сүйенішті сақтаудың маңыздылығы</a:t>
            </a:r>
            <a:endParaRPr lang="ru-RU" dirty="0">
              <a:solidFill>
                <a:srgbClr val="00206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35798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kk-KZ" sz="24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Санақ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24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Статистика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30 % людей (14-24 лет) </a:t>
            </a:r>
            <a:r>
              <a:rPr lang="kk-KZ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– суицидальные мысли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30 % адамдарда (14-24 жас) – өзіне-өзі қол жұмсау ойлары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2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6 % юношей, 10 % девушек </a:t>
            </a:r>
            <a:r>
              <a:rPr lang="ru-RU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– суицидальные действия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6 % бозбалалар, 10 % бойжеткендер - өзіне-өзі қол жұмсау әрекеттері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Целью 10 % случаев суицидального поведения является стремление покончить собой, в 90 % случаев – стремление привлечь к себе внимание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10 % өзіне-өзі қол жұмсау мінез-құлқының оқиғаларының мақсаты - өзін-өзі өлтіру, 90 % оқиғалардың мақсаты - өзіне көңіл аударту пейілі болып табылады.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За последние 5 лет самоубийством покончили жизнь </a:t>
            </a:r>
            <a:r>
              <a:rPr lang="kk-KZ" sz="22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14157 </a:t>
            </a:r>
            <a:r>
              <a:rPr lang="kk-KZ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несовершеннолетних детей.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Соңғы 5 жылда </a:t>
            </a:r>
            <a:r>
              <a:rPr lang="kk-KZ" sz="22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14157</a:t>
            </a:r>
            <a:r>
              <a:rPr lang="kk-KZ" sz="22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кәмелетке жасы толмаған балалар өзін-өзі өлтірді.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071546"/>
            <a:ext cx="714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dirty="0">
                <a:cs typeface="Times New Roman" pitchFamily="18" charset="0"/>
              </a:rPr>
              <a:t>Восточно-Казахстанская область – 50,4, </a:t>
            </a:r>
          </a:p>
          <a:p>
            <a:pPr>
              <a:defRPr/>
            </a:pPr>
            <a:r>
              <a:rPr lang="ru-RU" sz="3200" dirty="0" err="1">
                <a:cs typeface="Times New Roman" pitchFamily="18" charset="0"/>
              </a:rPr>
              <a:t>Акмолинская</a:t>
            </a:r>
            <a:r>
              <a:rPr lang="ru-RU" sz="3200" dirty="0">
                <a:cs typeface="Times New Roman" pitchFamily="18" charset="0"/>
              </a:rPr>
              <a:t> - 42,0, </a:t>
            </a:r>
          </a:p>
          <a:p>
            <a:pPr>
              <a:defRPr/>
            </a:pPr>
            <a:r>
              <a:rPr lang="ru-RU" sz="3200" dirty="0" err="1">
                <a:cs typeface="Times New Roman" pitchFamily="18" charset="0"/>
              </a:rPr>
              <a:t>Западно-Казахстанская</a:t>
            </a:r>
            <a:r>
              <a:rPr lang="ru-RU" sz="3200" dirty="0">
                <a:cs typeface="Times New Roman" pitchFamily="18" charset="0"/>
              </a:rPr>
              <a:t> -41,3, </a:t>
            </a:r>
          </a:p>
          <a:p>
            <a:pPr>
              <a:defRPr/>
            </a:pPr>
            <a:r>
              <a:rPr lang="ru-RU" sz="3200" dirty="0">
                <a:cs typeface="Times New Roman" pitchFamily="18" charset="0"/>
              </a:rPr>
              <a:t>Павлодарская - 38,6, </a:t>
            </a:r>
          </a:p>
          <a:p>
            <a:pPr>
              <a:defRPr/>
            </a:pPr>
            <a:r>
              <a:rPr lang="ru-RU" sz="3200" dirty="0">
                <a:cs typeface="Times New Roman" pitchFamily="18" charset="0"/>
              </a:rPr>
              <a:t>Карагандинская - 36,5, </a:t>
            </a:r>
          </a:p>
          <a:p>
            <a:pPr>
              <a:defRPr/>
            </a:pPr>
            <a:r>
              <a:rPr lang="ru-RU" sz="3200" dirty="0" err="1">
                <a:cs typeface="Times New Roman" pitchFamily="18" charset="0"/>
              </a:rPr>
              <a:t>Костанайская</a:t>
            </a:r>
            <a:r>
              <a:rPr lang="ru-RU" sz="3200" dirty="0">
                <a:cs typeface="Times New Roman" pitchFamily="18" charset="0"/>
              </a:rPr>
              <a:t> - 34,9, </a:t>
            </a:r>
          </a:p>
          <a:p>
            <a:pPr>
              <a:defRPr/>
            </a:pPr>
            <a:r>
              <a:rPr lang="ru-RU" sz="3200" dirty="0">
                <a:cs typeface="Times New Roman" pitchFamily="18" charset="0"/>
              </a:rPr>
              <a:t>Северо-Казахстанская - 32,8</a:t>
            </a:r>
            <a:r>
              <a:rPr lang="ru-RU" sz="3200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1714488"/>
            <a:ext cx="457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000" dirty="0"/>
              <a:t>0-1 год</a:t>
            </a:r>
            <a:endParaRPr lang="en-US" sz="4000" dirty="0"/>
          </a:p>
          <a:p>
            <a:pPr>
              <a:defRPr/>
            </a:pPr>
            <a:r>
              <a:rPr lang="en-US" sz="4000" dirty="0"/>
              <a:t>1-3 </a:t>
            </a:r>
            <a:r>
              <a:rPr lang="kk-KZ" sz="4000" dirty="0"/>
              <a:t> года</a:t>
            </a:r>
          </a:p>
          <a:p>
            <a:pPr>
              <a:defRPr/>
            </a:pPr>
            <a:r>
              <a:rPr lang="kk-KZ" sz="4000" dirty="0"/>
              <a:t>3-7 лет</a:t>
            </a:r>
          </a:p>
          <a:p>
            <a:pPr>
              <a:defRPr/>
            </a:pPr>
            <a:r>
              <a:rPr lang="kk-KZ" sz="4000" dirty="0"/>
              <a:t>7-11 лет</a:t>
            </a:r>
          </a:p>
          <a:p>
            <a:pPr>
              <a:defRPr/>
            </a:pPr>
            <a:r>
              <a:rPr lang="kk-KZ" sz="4000" dirty="0"/>
              <a:t>12-15 лет</a:t>
            </a:r>
          </a:p>
          <a:p>
            <a:pPr>
              <a:defRPr/>
            </a:pPr>
            <a:r>
              <a:rPr lang="kk-KZ" sz="4000" dirty="0"/>
              <a:t>15-17 лет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/>
              <a:t>ВОЗРАСТНЫЕ  ЭТАПЫ  РАЗВИТИЯ РЕБЕНКА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329642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Типы суицидального поведения: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Өзіне-өзі қол жұмсау мінез-құлқының түрлері: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Демонстративное поведение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Көрсету мінез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құлқы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Аффективное суицидальное поведение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Өзіне-өзі қол жұмсаудың қызбалық мінез-құлқы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Истинное суицидальное поведение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Өзіне-өзі қол жұмсаудың шынайы мінез-құлқы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 algn="ctr">
              <a:buNone/>
            </a:pPr>
            <a:r>
              <a:rPr lang="kk-KZ" sz="4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44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Признаки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, свидетельствующие о суицидальной угрозе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44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44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Өзіне-өзі қол жұмсау қауіп-қатерін куәландыратын белгілер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72518" cy="6215106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kk-KZ" sz="38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I. Поведенческие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I. Мінез-құлықтық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Внезапные изменения в поведении и настроении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Мінез-құлық пен көңіл-күйдің аяқ астынан өзгеруі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Склонность к безрассудным поступкам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Абайсыз қылықтарға әуестілік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Расставание с дорогими вещами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Қымбат заттармен қоштасу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Приобретение средств для совершения суицида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Өзіне-өзі қол жұмсауды іске асыру үшін құралдарды сатып алу 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Приготовление к уходу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Кетуге дайындалу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Пренебрежение внешним видом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Үсті</a:t>
            </a: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басын (сыртқы келбетін) елемеу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«Туннельное» сознание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Үңгіртаулық</a:t>
            </a:r>
            <a:r>
              <a:rPr lang="ru-RU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3800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сана</a:t>
            </a:r>
            <a:endParaRPr lang="ru-RU" sz="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. Вербальные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kk-KZ" b="1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. Вербальды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У</a:t>
            </a:r>
            <a:r>
              <a:rPr lang="ru-RU" dirty="0" err="1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верение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в беспомощности и зависимости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Мүсәпірлік пен тәуелділікке сендіру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Прощание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Қоштасу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Шутки о желании умереть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Өлгісі келетіні туралы қалжыңдар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Сообщение о конкретном плане суицида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Өзіне-өзі қол жұмсаудың нақты жоспары туралы хабарлау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Медленная, маловыразительная речь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Баяу, аз мәнерлі сөз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Высказывание самообвинений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>
                <a:solidFill>
                  <a:srgbClr val="00206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Өзін-өзі кінәлау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124</TotalTime>
  <Words>1389</Words>
  <Application>Microsoft Office PowerPoint</Application>
  <PresentationFormat>Экран (4:3)</PresentationFormat>
  <Paragraphs>260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Балалар мен жасөспірімдер арасындағы өзіне-өзі қол жұмсаудың алдын алу </vt:lpstr>
      <vt:lpstr>Презентация PowerPoint</vt:lpstr>
      <vt:lpstr>Презентация PowerPoint</vt:lpstr>
      <vt:lpstr>Презентация PowerPoint</vt:lpstr>
      <vt:lpstr>ВОЗРАСТНЫЕ  ЭТАПЫ  РАЗВИТИЯ РЕБЕНКА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суицида среди детей и подростков  Балалар мен жасөспірімдер арасындағы өзіне-өзі қол жұмсаудың алдын алу</dc:title>
  <dc:creator>Lenovo</dc:creator>
  <cp:lastModifiedBy>Lenovo</cp:lastModifiedBy>
  <cp:revision>25</cp:revision>
  <dcterms:modified xsi:type="dcterms:W3CDTF">2021-11-26T04:56:34Z</dcterms:modified>
</cp:coreProperties>
</file>