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3" r:id="rId1"/>
  </p:sldMasterIdLst>
  <p:sldIdLst>
    <p:sldId id="256" r:id="rId2"/>
    <p:sldId id="257" r:id="rId3"/>
    <p:sldId id="258" r:id="rId4"/>
    <p:sldId id="263" r:id="rId5"/>
    <p:sldId id="260" r:id="rId6"/>
    <p:sldId id="266" r:id="rId7"/>
    <p:sldId id="262" r:id="rId8"/>
    <p:sldId id="269" r:id="rId9"/>
    <p:sldId id="270" r:id="rId10"/>
    <p:sldId id="261" r:id="rId11"/>
    <p:sldId id="271" r:id="rId12"/>
  </p:sldIdLst>
  <p:sldSz cx="12192000" cy="6858000"/>
  <p:notesSz cx="6888163" cy="96234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04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58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8762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748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1851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183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8787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98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54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68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54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4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1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721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44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23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4C01A-4845-479D-8DDE-93D3BBE01B16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769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4" r:id="rId1"/>
    <p:sldLayoutId id="2147484235" r:id="rId2"/>
    <p:sldLayoutId id="2147484236" r:id="rId3"/>
    <p:sldLayoutId id="2147484237" r:id="rId4"/>
    <p:sldLayoutId id="2147484238" r:id="rId5"/>
    <p:sldLayoutId id="2147484239" r:id="rId6"/>
    <p:sldLayoutId id="2147484240" r:id="rId7"/>
    <p:sldLayoutId id="2147484241" r:id="rId8"/>
    <p:sldLayoutId id="2147484242" r:id="rId9"/>
    <p:sldLayoutId id="2147484243" r:id="rId10"/>
    <p:sldLayoutId id="2147484244" r:id="rId11"/>
    <p:sldLayoutId id="2147484245" r:id="rId12"/>
    <p:sldLayoutId id="2147484246" r:id="rId13"/>
    <p:sldLayoutId id="2147484247" r:id="rId14"/>
    <p:sldLayoutId id="2147484248" r:id="rId15"/>
    <p:sldLayoutId id="21474842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afekaznet.kz/report-2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753" y="1290919"/>
            <a:ext cx="58494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925" y="2369403"/>
            <a:ext cx="6243638" cy="3384437"/>
          </a:xfrm>
          <a:prstGeom prst="rect">
            <a:avLst/>
          </a:prstGeom>
        </p:spPr>
      </p:pic>
      <p:pic>
        <p:nvPicPr>
          <p:cNvPr id="3" name="Рисунок 2" descr="iicWlp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425143">
            <a:off x="9428951" y="4374795"/>
            <a:ext cx="2405671" cy="21059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41496" y="295835"/>
            <a:ext cx="80547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71363" y="393267"/>
            <a:ext cx="680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«К.Бозтаев атындағы қазақ мектеп</a:t>
            </a:r>
            <a:r>
              <a:rPr lang="ru-RU" sz="2000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</a:t>
            </a:r>
            <a:r>
              <a:rPr lang="kk-KZ" sz="2000" b="1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гимназия»КММ</a:t>
            </a:r>
            <a:endParaRPr lang="ru-RU" sz="2000" b="1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522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5118" y="2796987"/>
            <a:ext cx="929191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Егер де жасың 18-ге толмаса, ал біреу интернетте сенің жеке фотосуретіңді (мысалы, сен суретте киімсіз болсаң) жарияласа, ол ЗАҢСЫЗ әрекет болып табылады. Ондайда </a:t>
            </a:r>
            <a:r>
              <a:rPr lang="en-US" sz="2800" b="0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safekaznet.kz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қызметіне шағымдана аласың, ал бұл заңсыз пост бұғатталады.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iicWlp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28797" y="282388"/>
            <a:ext cx="2440944" cy="21367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118" y="160997"/>
            <a:ext cx="3061154" cy="2379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163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04BBE7-3110-4D7C-80C7-4E40404F7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Назарларынызға рахмет!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0BD986-56ED-4980-8C2A-0D9C3CFAB6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k-KZ" b="1" i="1" dirty="0"/>
              <a:t>Дайындаған мектеп психологы: </a:t>
            </a:r>
            <a:br>
              <a:rPr lang="kk-KZ" b="1" i="1" dirty="0"/>
            </a:br>
            <a:r>
              <a:rPr lang="kk-KZ" b="1" i="1" dirty="0"/>
              <a:t>Жумадилова А.М</a:t>
            </a:r>
            <a:br>
              <a:rPr lang="kk-KZ" b="1" i="1" dirty="0"/>
            </a:br>
            <a:endParaRPr lang="ru-KZ" b="1" i="1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52302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3376" y="806824"/>
            <a:ext cx="926502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b="1" dirty="0">
              <a:solidFill>
                <a:srgbClr val="002060"/>
              </a:solidFill>
              <a:latin typeface="FuturaPT"/>
            </a:endParaRPr>
          </a:p>
          <a:p>
            <a:endParaRPr lang="kk-KZ" sz="3600" b="1" i="0" dirty="0">
              <a:solidFill>
                <a:srgbClr val="002060"/>
              </a:solidFill>
              <a:effectLst/>
              <a:latin typeface="FuturaPT"/>
              <a:cs typeface="Times New Roman" panose="02020603050405020304" pitchFamily="18" charset="0"/>
            </a:endParaRPr>
          </a:p>
          <a:p>
            <a:r>
              <a:rPr lang="kk-KZ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 </a:t>
            </a: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адамды интернетте, мысалы әлеуметтік желілерде қорлау немесе қудалау.</a:t>
            </a:r>
            <a:br>
              <a:rPr lang="kk-KZ" b="0" i="0" dirty="0">
                <a:solidFill>
                  <a:srgbClr val="002060"/>
                </a:solidFill>
                <a:effectLst/>
                <a:latin typeface="FuturaPT"/>
              </a:rPr>
            </a:br>
            <a:br>
              <a:rPr lang="kk-KZ" b="0" i="0" dirty="0">
                <a:solidFill>
                  <a:srgbClr val="002060"/>
                </a:solidFill>
                <a:effectLst/>
                <a:latin typeface="FuturaPT"/>
              </a:rPr>
            </a:br>
            <a:endParaRPr lang="kk-KZ" b="0" i="0" dirty="0">
              <a:solidFill>
                <a:srgbClr val="002060"/>
              </a:solidFill>
              <a:effectLst/>
              <a:latin typeface="FuturaP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93376" y="632011"/>
            <a:ext cx="8538882" cy="914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 дегеніміз не?</a:t>
            </a:r>
            <a:br>
              <a:rPr lang="kk-KZ" sz="4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sz="32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708" y="3059855"/>
            <a:ext cx="5359774" cy="351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054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95482" y="1761565"/>
            <a:ext cx="724796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k-KZ" sz="20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Сені қорлайтын сын сөздер мен  ренішті хабарламалар, смс немесе электронды хаттар (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email) </a:t>
            </a: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жазса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сені қорлайтын бейнероликтер, суреттер, өсек немесе жалған сөздер таратса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желілерде сенің атыңнан жалған аккаунттар құрып, онда ерс</a:t>
            </a:r>
            <a:r>
              <a:rPr lang="en-US" sz="28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фотосуреттерді орналастырса</a:t>
            </a:r>
          </a:p>
          <a:p>
            <a:endParaRPr lang="kk-KZ" b="0" i="0" dirty="0">
              <a:solidFill>
                <a:srgbClr val="000000"/>
              </a:solidFill>
              <a:effectLst/>
              <a:latin typeface="FuturaP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95482" y="494438"/>
            <a:ext cx="3455893" cy="914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де: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9" r="8157"/>
          <a:stretch/>
        </p:blipFill>
        <p:spPr>
          <a:xfrm>
            <a:off x="347555" y="1909482"/>
            <a:ext cx="3574978" cy="3030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60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154" y="1613646"/>
            <a:ext cx="766482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саған әдепсіз сөздер жазылған немесе қоқан-лоқы түрдегі хабарламалар жіберсе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жеке басыңа қатысты ақпаратты басқаларға жайса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сені ренжіту не қорлау мақсатында жеке фотосуреттеріңді басқаларға рұқсатсыз жіберсе, </a:t>
            </a:r>
            <a:r>
              <a:rPr lang="kk-KZ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онда сен кибербуллинге тап болдың.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k-KZ" sz="2400" b="0" i="0" dirty="0">
              <a:solidFill>
                <a:srgbClr val="000000"/>
              </a:solidFill>
              <a:effectLst/>
              <a:latin typeface="FuturaP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030506" y="376518"/>
            <a:ext cx="3603812" cy="914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де: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9" r="8157"/>
          <a:stretch/>
        </p:blipFill>
        <p:spPr>
          <a:xfrm>
            <a:off x="8189260" y="2103365"/>
            <a:ext cx="3711389" cy="314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756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518" y="403411"/>
            <a:ext cx="87674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dirty="0">
              <a:solidFill>
                <a:srgbClr val="000000"/>
              </a:solidFill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dirty="0">
              <a:solidFill>
                <a:srgbClr val="000000"/>
              </a:solidFill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 algn="r"/>
            <a:br>
              <a:rPr lang="kk-KZ" b="1" i="0" dirty="0">
                <a:solidFill>
                  <a:srgbClr val="000000"/>
                </a:solidFill>
                <a:effectLst/>
                <a:latin typeface="FuturaPT"/>
              </a:rPr>
            </a:br>
            <a:r>
              <a:rPr lang="kk-KZ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Кибербуллингке тап болған жағдайда сен қорқып, абыржып қалуың мүмкін. Ондай кезде мынадай әрекеттер жаса: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желіде сол адамды бұғатта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желінің әкімшісіне сен туралы айтылған постқа шағым келтір (әдетте ол үшін «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report» </a:t>
            </a: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батырмасын басу жеткілікті)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ондай хабарламалар/посттарға жауап берме, әйтпесе жағдай ұшығуы мүмкін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58906" y="161363"/>
            <a:ext cx="8538882" cy="145228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сен кибербуллингке тап болсаң, не істеу керек?</a:t>
            </a:r>
          </a:p>
        </p:txBody>
      </p:sp>
      <p:pic>
        <p:nvPicPr>
          <p:cNvPr id="4" name="Рисунок 3" descr="iicWlp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25143">
            <a:off x="9785367" y="281678"/>
            <a:ext cx="2062528" cy="18055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788" y="3333189"/>
            <a:ext cx="2792505" cy="2170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768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518" y="403411"/>
            <a:ext cx="876748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dirty="0">
              <a:solidFill>
                <a:srgbClr val="000000"/>
              </a:solidFill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dirty="0">
              <a:solidFill>
                <a:srgbClr val="000000"/>
              </a:solidFill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 algn="r"/>
            <a:br>
              <a:rPr lang="kk-KZ" b="1" i="0" dirty="0">
                <a:solidFill>
                  <a:srgbClr val="000000"/>
                </a:solidFill>
                <a:effectLst/>
                <a:latin typeface="FuturaPT"/>
              </a:rPr>
            </a:br>
            <a:endParaRPr lang="kk-KZ" sz="24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58906" y="161363"/>
            <a:ext cx="8538882" cy="145228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сен кибербуллингке тап болсаң, не істеу керек?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58906" y="1855695"/>
            <a:ext cx="848509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осы хабарламаларды/посттарды дәлел ретінде сақтап қой, яғни скриншот жаса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 жағдайда сені қолдап, не істеу керектігі жөнінде ақыл-кеңес бере алатын ересектерге – ата-анаңа, қамқоршыңа, мұғаліміңе, мектеп психологына айт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111 жедел желісіне қоңырау шал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біраз уақытқа интернеттен шығып, өзіңе ұнайтын нәрселермен айналыс (велосипед теп, қыдыр, киноға бар)</a:t>
            </a:r>
          </a:p>
        </p:txBody>
      </p:sp>
      <p:pic>
        <p:nvPicPr>
          <p:cNvPr id="5" name="Рисунок 4" descr="iicWlp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25143">
            <a:off x="9798814" y="281678"/>
            <a:ext cx="2062528" cy="180552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0179" y="4881282"/>
            <a:ext cx="2334607" cy="181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608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iicWlp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25143">
            <a:off x="10089243" y="419977"/>
            <a:ext cx="1713326" cy="149983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60609" y="2084295"/>
            <a:ext cx="10502155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Біреуді онлайн қорлаған жағдайға куә болсаң, бұны тоқтатуға көмектес. Ондайда жасауға болатын әрекеттер:</a:t>
            </a:r>
            <a:b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осы ренішті суреттерді, фотосуреттерді, хабарламаларды, посттарды біреуге жіберіп, ары қарай таратпа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қорлауды қолдама және оған қатыспа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 топтан/чаттан шығып кет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сол адамға жәбірлеушіні бұғаттауда көмектес және әкімшіге постқа шағымдан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сол адамға қолдау көрсет: жылы сөз айтып, көмегіңді ұсын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өзіңе қауіпті болмаса, жәбірлеушіге қорлауын тоқтатуын айт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60611" y="443752"/>
            <a:ext cx="8538882" cy="145228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басқа біреу кибербуллингке ұшыраса ше?</a:t>
            </a:r>
          </a:p>
        </p:txBody>
      </p:sp>
    </p:spTree>
    <p:extLst>
      <p:ext uri="{BB962C8B-B14F-4D97-AF65-F5344CB8AC3E}">
        <p14:creationId xmlns:p14="http://schemas.microsoft.com/office/powerpoint/2010/main" val="1889603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87505" y="242045"/>
            <a:ext cx="8538882" cy="10219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өзім басқа біреуді онлайн қорласам ше?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2729" y="1479176"/>
            <a:ext cx="11134165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істеп жүргенің жайлы ойлан</a:t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 туралы біреу ренішті сөздер жазса, сенің қандай күйде болатының жайлы ойландың ба? Алғашқы қадам – ол сенің буллинге жол бергеніңді мойындау. Бәріміз де кейде қателесіп жатамыз, дегенмен бұл сенің жаман адам екеніңді білдірмейді.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Біреумен ақылдас</a:t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Өзің сенетін ересек адаммен – анаңмен, әкеңмен, қамқоршыңмен, мұғаліміңмен сол жайында бөліс. Олар саған қандай әрекет жасауға болатыны жайлы кеңес бере алады.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Жазған/жариялаған нәрсені жой</a:t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Барлық ренішті, қорлаушы посттарды, твиттерді және сын сөздерді жойып таста.</a:t>
            </a:r>
            <a:br>
              <a:rPr lang="kk-KZ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045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87505" y="242045"/>
            <a:ext cx="8538882" cy="10219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өзім басқа біреуді онлайн қорласам ше?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63072" y="1586753"/>
            <a:ext cx="98835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87504" y="1582341"/>
            <a:ext cx="1039457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Басқаларды тоқтауға көндір</a:t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Буллинге қатысы бар басқа адамдармен сөйлес, одан бас тартуға көндір. Бір адам көп нәрсені өзгерте алады.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Кешірім сұра</a:t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Ренжіткен адамнан кешірім сұра, көмек ұсын. Бұл ол адам үшін өте маңызды болуы мүмкін.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Бұдан өзің үшін сабақ ал</a:t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Кейде біз ойланбастан бір әрекетке барамыз. Болашақта ондай жағдай қайталанбас үшін біз болған оқиғадан сабақ алуымыз керек.</a:t>
            </a:r>
          </a:p>
        </p:txBody>
      </p:sp>
    </p:spTree>
    <p:extLst>
      <p:ext uri="{BB962C8B-B14F-4D97-AF65-F5344CB8AC3E}">
        <p14:creationId xmlns:p14="http://schemas.microsoft.com/office/powerpoint/2010/main" val="103651167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222</TotalTime>
  <Words>267</Words>
  <Application>Microsoft Office PowerPoint</Application>
  <PresentationFormat>Широкоэкранный</PresentationFormat>
  <Paragraphs>57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Cambria Math</vt:lpstr>
      <vt:lpstr>Century Gothic</vt:lpstr>
      <vt:lpstr>FuturaPT</vt:lpstr>
      <vt:lpstr>Times New Roman</vt:lpstr>
      <vt:lpstr>Wingdings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Назарларынызға рахмет!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Ardak</dc:creator>
  <cp:lastModifiedBy>Lenovo</cp:lastModifiedBy>
  <cp:revision>36</cp:revision>
  <cp:lastPrinted>2021-11-17T09:55:09Z</cp:lastPrinted>
  <dcterms:created xsi:type="dcterms:W3CDTF">2020-09-04T14:55:56Z</dcterms:created>
  <dcterms:modified xsi:type="dcterms:W3CDTF">2022-09-28T10:16:31Z</dcterms:modified>
</cp:coreProperties>
</file>