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83" r:id="rId2"/>
    <p:sldId id="284" r:id="rId3"/>
    <p:sldId id="285" r:id="rId4"/>
    <p:sldId id="286" r:id="rId5"/>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780" y="6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p:spPr>
        <p:txBody>
          <a:bodyPr anchor="b">
            <a:noAutofit/>
          </a:bodyPr>
          <a:lstStyle>
            <a:lvl1pPr>
              <a:lnSpc>
                <a:spcPct val="100000"/>
              </a:lnSpc>
              <a:defRPr sz="8000"/>
            </a:lvl1pPr>
          </a:lstStyle>
          <a:p>
            <a:r>
              <a:rPr lang="ru-RU"/>
              <a:t>Образец заголовка</a:t>
            </a:r>
            <a:endParaRPr lang="en-US" dirty="0"/>
          </a:p>
        </p:txBody>
      </p:sp>
      <p:sp>
        <p:nvSpPr>
          <p:cNvPr id="3" name="Subtitle 2"/>
          <p:cNvSpPr>
            <a:spLocks noGrp="1"/>
          </p:cNvSpPr>
          <p:nvPr>
            <p:ph type="subTitle" idx="1"/>
          </p:nvPr>
        </p:nvSpPr>
        <p:spPr>
          <a:xfrm>
            <a:off x="1371600" y="3714750"/>
            <a:ext cx="6400800" cy="9144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04.11.2020</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028701"/>
            <a:ext cx="7772400" cy="1878806"/>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a:t>Образец заголовка</a:t>
            </a:r>
            <a:endParaRPr lang="en-US" dirty="0"/>
          </a:p>
        </p:txBody>
      </p:sp>
      <p:sp>
        <p:nvSpPr>
          <p:cNvPr id="3" name="Text Placeholder 2"/>
          <p:cNvSpPr>
            <a:spLocks noGrp="1"/>
          </p:cNvSpPr>
          <p:nvPr>
            <p:ph type="body" idx="1"/>
          </p:nvPr>
        </p:nvSpPr>
        <p:spPr>
          <a:xfrm>
            <a:off x="722313" y="3051573"/>
            <a:ext cx="7772400" cy="848915"/>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Oval 6"/>
          <p:cNvSpPr/>
          <p:nvPr/>
        </p:nvSpPr>
        <p:spPr>
          <a:xfrm>
            <a:off x="4495800"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4" name="Content Placeholder 3"/>
          <p:cNvSpPr>
            <a:spLocks noGrp="1"/>
          </p:cNvSpPr>
          <p:nvPr>
            <p:ph sz="half" idx="2"/>
          </p:nvPr>
        </p:nvSpPr>
        <p:spPr>
          <a:xfrm>
            <a:off x="4648200" y="1200151"/>
            <a:ext cx="4038600" cy="3394472"/>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365760" y="1200150"/>
            <a:ext cx="4041648" cy="339471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457200" y="1200150"/>
            <a:ext cx="4040188"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5" name="Text Placeholder 4"/>
          <p:cNvSpPr>
            <a:spLocks noGrp="1"/>
          </p:cNvSpPr>
          <p:nvPr>
            <p:ph type="body" sz="quarter" idx="3"/>
          </p:nvPr>
        </p:nvSpPr>
        <p:spPr>
          <a:xfrm>
            <a:off x="4648201" y="1200150"/>
            <a:ext cx="4041775"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04.11.2020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457200" y="1659636"/>
            <a:ext cx="4041648" cy="293522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12"/>
          <p:cNvSpPr>
            <a:spLocks noGrp="1"/>
          </p:cNvSpPr>
          <p:nvPr>
            <p:ph sz="quarter" idx="14"/>
          </p:nvPr>
        </p:nvSpPr>
        <p:spPr>
          <a:xfrm>
            <a:off x="4672584" y="1659637"/>
            <a:ext cx="4041648" cy="293489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04.11.2020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8" y="200025"/>
            <a:ext cx="3008313" cy="1571625"/>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a:t>Образец заголовка</a:t>
            </a:r>
            <a:endParaRPr lang="en-US" dirty="0"/>
          </a:p>
        </p:txBody>
      </p:sp>
      <p:sp>
        <p:nvSpPr>
          <p:cNvPr id="3" name="Content Placeholder 2"/>
          <p:cNvSpPr>
            <a:spLocks noGrp="1"/>
          </p:cNvSpPr>
          <p:nvPr>
            <p:ph idx="1"/>
          </p:nvPr>
        </p:nvSpPr>
        <p:spPr>
          <a:xfrm>
            <a:off x="719138" y="204788"/>
            <a:ext cx="4995863"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907088" y="1828801"/>
            <a:ext cx="3008313" cy="2765822"/>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0"/>
            <a:ext cx="5711824" cy="671513"/>
          </a:xfrm>
        </p:spPr>
        <p:txBody>
          <a:bodyPr anchor="b"/>
          <a:lstStyle>
            <a:lvl1pPr algn="ctr">
              <a:lnSpc>
                <a:spcPct val="100000"/>
              </a:lnSpc>
              <a:defRPr sz="2800" b="0"/>
            </a:lvl1pPr>
          </a:lstStyle>
          <a:p>
            <a:r>
              <a:rPr lang="ru-RU"/>
              <a:t>Образец заголовка</a:t>
            </a:r>
            <a:endParaRPr lang="en-US" dirty="0"/>
          </a:p>
        </p:txBody>
      </p:sp>
      <p:sp>
        <p:nvSpPr>
          <p:cNvPr id="3" name="Picture Placeholder 2"/>
          <p:cNvSpPr>
            <a:spLocks noGrp="1"/>
          </p:cNvSpPr>
          <p:nvPr>
            <p:ph type="pic" idx="1"/>
          </p:nvPr>
        </p:nvSpPr>
        <p:spPr>
          <a:xfrm>
            <a:off x="1508126" y="857250"/>
            <a:ext cx="6054724" cy="3405783"/>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679576" y="4357688"/>
            <a:ext cx="5711824" cy="40005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200150"/>
          </a:xfrm>
          <a:prstGeom prst="rect">
            <a:avLst/>
          </a:prstGeom>
        </p:spPr>
        <p:txBody>
          <a:bodyPr vert="horz" lIns="91440" tIns="45720" rIns="91440" bIns="45720" rtlCol="0" anchor="b">
            <a:noAutofit/>
          </a:bodyPr>
          <a:lstStyle/>
          <a:p>
            <a:r>
              <a:rPr lang="ru-RU"/>
              <a:t>Образец заголовка</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363348" y="4767263"/>
            <a:ext cx="2085975" cy="273844"/>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4C71EC6-210F-42DE-9C53-41977AD35B3D}" type="datetimeFigureOut">
              <a:rPr lang="ru-RU" smtClean="0"/>
              <a:t>04.11.2020</a:t>
            </a:fld>
            <a:endParaRPr lang="ru-RU"/>
          </a:p>
        </p:txBody>
      </p:sp>
      <p:sp>
        <p:nvSpPr>
          <p:cNvPr id="5" name="Footer Placeholder 4"/>
          <p:cNvSpPr>
            <a:spLocks noGrp="1"/>
          </p:cNvSpPr>
          <p:nvPr>
            <p:ph type="ftr" sz="quarter" idx="3"/>
          </p:nvPr>
        </p:nvSpPr>
        <p:spPr>
          <a:xfrm>
            <a:off x="659166" y="4767263"/>
            <a:ext cx="2847975" cy="273844"/>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9" y="4767263"/>
            <a:ext cx="561975" cy="273844"/>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9B0651-EE4F-4900-A07F-96A6BFA9D0F0}" type="slidenum">
              <a:rPr lang="ru-RU" smtClean="0"/>
              <a:t>‹#›</a:t>
            </a:fld>
            <a:endParaRPr lang="ru-RU"/>
          </a:p>
        </p:txBody>
      </p:sp>
      <p:sp>
        <p:nvSpPr>
          <p:cNvPr id="7" name="Oval 6"/>
          <p:cNvSpPr/>
          <p:nvPr/>
        </p:nvSpPr>
        <p:spPr>
          <a:xfrm>
            <a:off x="8457760"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7957" y="3795886"/>
            <a:ext cx="5113338" cy="86531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ru-RU" kern="0">
              <a:solidFill>
                <a:srgbClr val="FFFFFF"/>
              </a:solidFill>
              <a:sym typeface="Arial"/>
            </a:endParaRPr>
          </a:p>
        </p:txBody>
      </p:sp>
      <p:sp>
        <p:nvSpPr>
          <p:cNvPr id="4" name="Прямоугольник 3"/>
          <p:cNvSpPr/>
          <p:nvPr/>
        </p:nvSpPr>
        <p:spPr>
          <a:xfrm>
            <a:off x="3635896" y="4106784"/>
            <a:ext cx="4968552" cy="900286"/>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ru-RU" kern="0">
              <a:solidFill>
                <a:srgbClr val="FFFFFF"/>
              </a:solidFill>
              <a:sym typeface="Arial"/>
            </a:endParaRPr>
          </a:p>
        </p:txBody>
      </p:sp>
      <p:sp>
        <p:nvSpPr>
          <p:cNvPr id="5" name="Прямоугольник 4"/>
          <p:cNvSpPr/>
          <p:nvPr/>
        </p:nvSpPr>
        <p:spPr>
          <a:xfrm>
            <a:off x="467544" y="555526"/>
            <a:ext cx="8388424" cy="3293209"/>
          </a:xfrm>
          <a:prstGeom prst="rect">
            <a:avLst/>
          </a:prstGeom>
        </p:spPr>
        <p:txBody>
          <a:bodyPr wrap="square">
            <a:spAutoFit/>
          </a:bodyPr>
          <a:lstStyle/>
          <a:p>
            <a:pPr algn="ctr"/>
            <a:r>
              <a:rPr lang="ru-RU" sz="3600" b="1" dirty="0" err="1">
                <a:solidFill>
                  <a:srgbClr val="002060"/>
                </a:solidFill>
                <a:latin typeface="Arial" pitchFamily="34" charset="0"/>
                <a:cs typeface="Arial" pitchFamily="34" charset="0"/>
              </a:rPr>
              <a:t>Ата</a:t>
            </a:r>
            <a:r>
              <a:rPr lang="ru-RU" sz="3600" b="1" dirty="0">
                <a:solidFill>
                  <a:srgbClr val="002060"/>
                </a:solidFill>
                <a:latin typeface="Arial" pitchFamily="34" charset="0"/>
                <a:cs typeface="Arial" pitchFamily="34" charset="0"/>
              </a:rPr>
              <a:t> - </a:t>
            </a:r>
            <a:r>
              <a:rPr lang="ru-RU" sz="3600" b="1" dirty="0" err="1">
                <a:solidFill>
                  <a:srgbClr val="002060"/>
                </a:solidFill>
                <a:latin typeface="Arial" pitchFamily="34" charset="0"/>
                <a:cs typeface="Arial" pitchFamily="34" charset="0"/>
              </a:rPr>
              <a:t>аналармен</a:t>
            </a:r>
            <a:r>
              <a:rPr lang="ru-RU" sz="3600" b="1" dirty="0">
                <a:solidFill>
                  <a:srgbClr val="002060"/>
                </a:solidFill>
                <a:latin typeface="Arial" pitchFamily="34" charset="0"/>
                <a:cs typeface="Arial" pitchFamily="34" charset="0"/>
              </a:rPr>
              <a:t> </a:t>
            </a:r>
          </a:p>
          <a:p>
            <a:pPr algn="ctr"/>
            <a:r>
              <a:rPr lang="ru-RU" sz="3600" b="1" dirty="0" err="1">
                <a:solidFill>
                  <a:srgbClr val="002060"/>
                </a:solidFill>
                <a:latin typeface="Arial" pitchFamily="34" charset="0"/>
                <a:cs typeface="Arial" pitchFamily="34" charset="0"/>
              </a:rPr>
              <a:t>өзара</a:t>
            </a:r>
            <a:r>
              <a:rPr lang="ru-RU" sz="3600" b="1" dirty="0">
                <a:solidFill>
                  <a:srgbClr val="002060"/>
                </a:solidFill>
                <a:latin typeface="Arial" pitchFamily="34" charset="0"/>
                <a:cs typeface="Arial" pitchFamily="34" charset="0"/>
              </a:rPr>
              <a:t> </a:t>
            </a:r>
            <a:r>
              <a:rPr lang="ru-RU" sz="3600" b="1" dirty="0" err="1">
                <a:solidFill>
                  <a:srgbClr val="002060"/>
                </a:solidFill>
                <a:latin typeface="Arial" pitchFamily="34" charset="0"/>
                <a:cs typeface="Arial" pitchFamily="34" charset="0"/>
              </a:rPr>
              <a:t>әрекет</a:t>
            </a:r>
            <a:r>
              <a:rPr lang="ru-RU" sz="3600" b="1" dirty="0">
                <a:solidFill>
                  <a:srgbClr val="002060"/>
                </a:solidFill>
                <a:latin typeface="Arial" pitchFamily="34" charset="0"/>
                <a:cs typeface="Arial" pitchFamily="34" charset="0"/>
              </a:rPr>
              <a:t> </a:t>
            </a:r>
            <a:r>
              <a:rPr lang="ru-RU" sz="3600" b="1" dirty="0" err="1">
                <a:solidFill>
                  <a:srgbClr val="002060"/>
                </a:solidFill>
                <a:latin typeface="Arial" pitchFamily="34" charset="0"/>
                <a:cs typeface="Arial" pitchFamily="34" charset="0"/>
              </a:rPr>
              <a:t>ету</a:t>
            </a:r>
            <a:r>
              <a:rPr lang="ru-RU" sz="3600" b="1" dirty="0">
                <a:solidFill>
                  <a:srgbClr val="002060"/>
                </a:solidFill>
                <a:latin typeface="Arial" pitchFamily="34" charset="0"/>
                <a:cs typeface="Arial" pitchFamily="34" charset="0"/>
              </a:rPr>
              <a:t> </a:t>
            </a:r>
            <a:r>
              <a:rPr lang="ru-RU" sz="3600" b="1" dirty="0" err="1">
                <a:solidFill>
                  <a:srgbClr val="002060"/>
                </a:solidFill>
                <a:latin typeface="Arial" pitchFamily="34" charset="0"/>
                <a:cs typeface="Arial" pitchFamily="34" charset="0"/>
              </a:rPr>
              <a:t>нұсқаулығы</a:t>
            </a:r>
            <a:r>
              <a:rPr lang="ru-RU" sz="3600" b="1" dirty="0">
                <a:solidFill>
                  <a:srgbClr val="002060"/>
                </a:solidFill>
                <a:latin typeface="Arial" pitchFamily="34" charset="0"/>
                <a:cs typeface="Arial" pitchFamily="34" charset="0"/>
              </a:rPr>
              <a:t> </a:t>
            </a:r>
          </a:p>
          <a:p>
            <a:pPr algn="ctr"/>
            <a:endParaRPr lang="ru-RU" sz="2000" dirty="0">
              <a:solidFill>
                <a:srgbClr val="002060"/>
              </a:solidFill>
              <a:latin typeface="Arial" pitchFamily="34" charset="0"/>
              <a:cs typeface="Arial" pitchFamily="34" charset="0"/>
            </a:endParaRPr>
          </a:p>
          <a:p>
            <a:pPr algn="ctr"/>
            <a:r>
              <a:rPr lang="ru-RU" sz="2000" dirty="0" err="1">
                <a:solidFill>
                  <a:srgbClr val="002060"/>
                </a:solidFill>
                <a:latin typeface="Arial" pitchFamily="34" charset="0"/>
                <a:cs typeface="Arial" pitchFamily="34" charset="0"/>
              </a:rPr>
              <a:t>Нұсқа</a:t>
            </a:r>
            <a:r>
              <a:rPr lang="ru-RU" sz="2000" dirty="0">
                <a:solidFill>
                  <a:srgbClr val="002060"/>
                </a:solidFill>
                <a:latin typeface="Arial" pitchFamily="34" charset="0"/>
                <a:cs typeface="Arial" pitchFamily="34" charset="0"/>
              </a:rPr>
              <a:t> – 3: </a:t>
            </a:r>
            <a:r>
              <a:rPr lang="ru-RU" sz="2000" dirty="0" err="1">
                <a:solidFill>
                  <a:srgbClr val="002060"/>
                </a:solidFill>
                <a:latin typeface="Arial" pitchFamily="34" charset="0"/>
                <a:cs typeface="Arial" pitchFamily="34" charset="0"/>
              </a:rPr>
              <a:t>Егер</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үйде</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балаңыздың</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дене</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қызуы</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көтерілсе</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немесе</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тұмаурату</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ауруларының</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белгісі</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болса</a:t>
            </a:r>
            <a:endParaRPr lang="ru-RU" sz="2000" dirty="0">
              <a:solidFill>
                <a:srgbClr val="002060"/>
              </a:solidFill>
              <a:latin typeface="Arial" pitchFamily="34" charset="0"/>
              <a:cs typeface="Arial" pitchFamily="34" charset="0"/>
            </a:endParaRPr>
          </a:p>
          <a:p>
            <a:pPr algn="ctr"/>
            <a:r>
              <a:rPr lang="ru-RU" sz="2000" dirty="0">
                <a:solidFill>
                  <a:srgbClr val="002060"/>
                </a:solidFill>
                <a:latin typeface="Arial" pitchFamily="34" charset="0"/>
                <a:cs typeface="Arial" pitchFamily="34" charset="0"/>
              </a:rPr>
              <a:t>(</a:t>
            </a:r>
            <a:r>
              <a:rPr lang="ru-RU" sz="2000" dirty="0" err="1">
                <a:solidFill>
                  <a:srgbClr val="002060"/>
                </a:solidFill>
                <a:latin typeface="Arial" pitchFamily="34" charset="0"/>
                <a:cs typeface="Arial" pitchFamily="34" charset="0"/>
              </a:rPr>
              <a:t>жедел</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респираторлық</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вирустық</a:t>
            </a:r>
            <a:r>
              <a:rPr lang="ru-RU" sz="2000" dirty="0">
                <a:solidFill>
                  <a:srgbClr val="002060"/>
                </a:solidFill>
                <a:latin typeface="Arial" pitchFamily="34" charset="0"/>
                <a:cs typeface="Arial" pitchFamily="34" charset="0"/>
              </a:rPr>
              <a:t> ауру, </a:t>
            </a:r>
            <a:r>
              <a:rPr lang="ru-RU" sz="2000" dirty="0" err="1">
                <a:solidFill>
                  <a:srgbClr val="002060"/>
                </a:solidFill>
                <a:latin typeface="Arial" pitchFamily="34" charset="0"/>
                <a:cs typeface="Arial" pitchFamily="34" charset="0"/>
              </a:rPr>
              <a:t>тұмаурату</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жөтел</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түшкіру</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және</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басқа</a:t>
            </a:r>
            <a:r>
              <a:rPr lang="ru-RU" sz="2000" dirty="0">
                <a:solidFill>
                  <a:srgbClr val="002060"/>
                </a:solidFill>
                <a:latin typeface="Arial" pitchFamily="34" charset="0"/>
                <a:cs typeface="Arial" pitchFamily="34" charset="0"/>
              </a:rPr>
              <a:t> </a:t>
            </a:r>
            <a:r>
              <a:rPr lang="ru-RU" sz="2000" dirty="0" err="1">
                <a:solidFill>
                  <a:srgbClr val="002060"/>
                </a:solidFill>
                <a:latin typeface="Arial" pitchFamily="34" charset="0"/>
                <a:cs typeface="Arial" pitchFamily="34" charset="0"/>
              </a:rPr>
              <a:t>белгілер</a:t>
            </a:r>
            <a:r>
              <a:rPr lang="ru-RU" sz="2000" dirty="0">
                <a:solidFill>
                  <a:srgbClr val="002060"/>
                </a:solidFill>
                <a:latin typeface="Arial" pitchFamily="34" charset="0"/>
                <a:cs typeface="Arial" pitchFamily="34" charset="0"/>
              </a:rPr>
              <a:t>).</a:t>
            </a:r>
          </a:p>
          <a:p>
            <a:pPr algn="ctr"/>
            <a:endParaRPr lang="ru-RU" sz="36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881280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Блок-схема: альтернативный процесс 13"/>
          <p:cNvSpPr/>
          <p:nvPr/>
        </p:nvSpPr>
        <p:spPr>
          <a:xfrm>
            <a:off x="379794" y="2968836"/>
            <a:ext cx="2608030" cy="1157819"/>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600" dirty="0" err="1">
                <a:solidFill>
                  <a:srgbClr val="002060"/>
                </a:solidFill>
                <a:latin typeface="Arial" pitchFamily="34" charset="0"/>
                <a:cs typeface="Arial" pitchFamily="34" charset="0"/>
              </a:rPr>
              <a:t>Жергілікті</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емханаға</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хабарлау</a:t>
            </a:r>
            <a:endParaRPr lang="ru-RU" sz="1600" dirty="0">
              <a:solidFill>
                <a:srgbClr val="002060"/>
              </a:solidFill>
              <a:latin typeface="Arial" pitchFamily="34" charset="0"/>
              <a:cs typeface="Arial" pitchFamily="34" charset="0"/>
            </a:endParaRPr>
          </a:p>
          <a:p>
            <a:pPr lvl="0" algn="ctr"/>
            <a:r>
              <a:rPr lang="ru-RU" sz="1600" dirty="0">
                <a:solidFill>
                  <a:srgbClr val="002060"/>
                </a:solidFill>
                <a:latin typeface="Arial" pitchFamily="34" charset="0"/>
                <a:cs typeface="Arial" pitchFamily="34" charset="0"/>
              </a:rPr>
              <a:t>(</a:t>
            </a:r>
            <a:r>
              <a:rPr lang="ru-RU" sz="1600" dirty="0" err="1">
                <a:solidFill>
                  <a:srgbClr val="002060"/>
                </a:solidFill>
                <a:latin typeface="Arial" pitchFamily="34" charset="0"/>
                <a:cs typeface="Arial" pitchFamily="34" charset="0"/>
              </a:rPr>
              <a:t>учаскелік</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дәрігерге</a:t>
            </a:r>
            <a:r>
              <a:rPr lang="ru-RU" sz="1600" dirty="0">
                <a:solidFill>
                  <a:srgbClr val="002060"/>
                </a:solidFill>
                <a:latin typeface="Arial" pitchFamily="34" charset="0"/>
                <a:cs typeface="Arial" pitchFamily="34" charset="0"/>
              </a:rPr>
              <a:t>).</a:t>
            </a:r>
          </a:p>
        </p:txBody>
      </p:sp>
      <p:sp>
        <p:nvSpPr>
          <p:cNvPr id="15" name="Блок-схема: альтернативный процесс 14"/>
          <p:cNvSpPr/>
          <p:nvPr/>
        </p:nvSpPr>
        <p:spPr>
          <a:xfrm>
            <a:off x="379794" y="1782563"/>
            <a:ext cx="2547054" cy="895383"/>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kk-KZ" sz="1600" dirty="0">
                <a:solidFill>
                  <a:srgbClr val="002060"/>
                </a:solidFill>
                <a:latin typeface="Arial" pitchFamily="34" charset="0"/>
                <a:cs typeface="Arial" pitchFamily="34" charset="0"/>
              </a:rPr>
              <a:t>Баланы мектепке жібермеу</a:t>
            </a:r>
            <a:endParaRPr lang="ru-RU" sz="1600" dirty="0">
              <a:solidFill>
                <a:srgbClr val="002060"/>
              </a:solidFill>
              <a:latin typeface="Arial" pitchFamily="34" charset="0"/>
              <a:cs typeface="Arial" pitchFamily="34" charset="0"/>
            </a:endParaRPr>
          </a:p>
        </p:txBody>
      </p:sp>
      <p:sp>
        <p:nvSpPr>
          <p:cNvPr id="20" name="Блок-схема: альтернативный процесс 19"/>
          <p:cNvSpPr/>
          <p:nvPr/>
        </p:nvSpPr>
        <p:spPr>
          <a:xfrm>
            <a:off x="5958850" y="1782563"/>
            <a:ext cx="2857697" cy="831734"/>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600" dirty="0" err="1">
                <a:solidFill>
                  <a:srgbClr val="002060"/>
                </a:solidFill>
                <a:latin typeface="Arial" pitchFamily="34" charset="0"/>
                <a:cs typeface="Arial" pitchFamily="34" charset="0"/>
              </a:rPr>
              <a:t>Сынып</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жетекшісіне</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хабарлау</a:t>
            </a:r>
            <a:r>
              <a:rPr lang="ru-RU" sz="1600" dirty="0">
                <a:solidFill>
                  <a:srgbClr val="002060"/>
                </a:solidFill>
                <a:latin typeface="Arial" pitchFamily="34" charset="0"/>
                <a:cs typeface="Arial" pitchFamily="34" charset="0"/>
              </a:rPr>
              <a:t>.</a:t>
            </a:r>
          </a:p>
        </p:txBody>
      </p:sp>
      <p:sp>
        <p:nvSpPr>
          <p:cNvPr id="21" name="Блок-схема: альтернативный процесс 20"/>
          <p:cNvSpPr/>
          <p:nvPr/>
        </p:nvSpPr>
        <p:spPr>
          <a:xfrm>
            <a:off x="5967036" y="2893033"/>
            <a:ext cx="2857697" cy="1309424"/>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1400" dirty="0" err="1">
                <a:solidFill>
                  <a:srgbClr val="002060"/>
                </a:solidFill>
                <a:latin typeface="Arial" pitchFamily="34" charset="0"/>
                <a:cs typeface="Arial" pitchFamily="34" charset="0"/>
              </a:rPr>
              <a:t>Баланың</a:t>
            </a:r>
            <a:r>
              <a:rPr lang="ru-RU" sz="1400" dirty="0">
                <a:solidFill>
                  <a:srgbClr val="002060"/>
                </a:solidFill>
                <a:latin typeface="Arial" pitchFamily="34" charset="0"/>
                <a:cs typeface="Arial" pitchFamily="34" charset="0"/>
              </a:rPr>
              <a:t> ПЦР </a:t>
            </a:r>
            <a:r>
              <a:rPr lang="ru-RU" sz="1400" dirty="0" err="1">
                <a:solidFill>
                  <a:srgbClr val="002060"/>
                </a:solidFill>
                <a:latin typeface="Arial" pitchFamily="34" charset="0"/>
                <a:cs typeface="Arial" pitchFamily="34" charset="0"/>
              </a:rPr>
              <a:t>тестілеу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қорытындысы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шыққанша</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үйде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мүмкіндігінше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бірге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тұратын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туыстарды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оқшаулауды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ұйымдастыру</a:t>
            </a:r>
            <a:r>
              <a:rPr lang="ru-RU" sz="1400" dirty="0">
                <a:solidFill>
                  <a:srgbClr val="002060"/>
                </a:solidFill>
                <a:latin typeface="Arial" pitchFamily="34" charset="0"/>
                <a:cs typeface="Arial" pitchFamily="34" charset="0"/>
              </a:rPr>
              <a:t>.</a:t>
            </a:r>
          </a:p>
        </p:txBody>
      </p:sp>
      <p:sp>
        <p:nvSpPr>
          <p:cNvPr id="36" name="Прямоугольник 35"/>
          <p:cNvSpPr/>
          <p:nvPr/>
        </p:nvSpPr>
        <p:spPr>
          <a:xfrm>
            <a:off x="2627784" y="1190730"/>
            <a:ext cx="3672408" cy="353943"/>
          </a:xfrm>
          <a:prstGeom prst="rect">
            <a:avLst/>
          </a:prstGeom>
          <a:ln>
            <a:solidFill>
              <a:srgbClr val="002060"/>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ru-RU" sz="1700" b="1" dirty="0">
                <a:solidFill>
                  <a:srgbClr val="002060"/>
                </a:solidFill>
                <a:latin typeface="Arial" pitchFamily="34" charset="0"/>
                <a:cs typeface="Arial" pitchFamily="34" charset="0"/>
              </a:rPr>
              <a:t>АТА- АНАЛАР ӘРЕКЕТІ:</a:t>
            </a:r>
            <a:endParaRPr lang="ru-RU" sz="1700" dirty="0">
              <a:solidFill>
                <a:srgbClr val="002060"/>
              </a:solidFill>
              <a:latin typeface="Arial" pitchFamily="34" charset="0"/>
              <a:cs typeface="Arial" pitchFamily="34" charset="0"/>
            </a:endParaRPr>
          </a:p>
        </p:txBody>
      </p:sp>
      <p:sp>
        <p:nvSpPr>
          <p:cNvPr id="24" name="Прямоугольник 23"/>
          <p:cNvSpPr/>
          <p:nvPr/>
        </p:nvSpPr>
        <p:spPr>
          <a:xfrm>
            <a:off x="-6350" y="0"/>
            <a:ext cx="9150350" cy="94895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ru-RU" dirty="0" err="1">
                <a:solidFill>
                  <a:srgbClr val="002060"/>
                </a:solidFill>
                <a:latin typeface="Arial" pitchFamily="34" charset="0"/>
                <a:cs typeface="Arial" pitchFamily="34" charset="0"/>
              </a:rPr>
              <a:t>Егер</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үйде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балаңыздың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дене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қызуы</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көтерілсе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немесе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ауруларының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белгісі</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болса</a:t>
            </a:r>
            <a:endParaRPr lang="ru-RU" dirty="0">
              <a:solidFill>
                <a:srgbClr val="002060"/>
              </a:solidFill>
              <a:latin typeface="Arial" pitchFamily="34" charset="0"/>
              <a:cs typeface="Arial" pitchFamily="34" charset="0"/>
            </a:endParaRPr>
          </a:p>
          <a:p>
            <a:pPr algn="ctr"/>
            <a:r>
              <a:rPr lang="ru-RU" dirty="0">
                <a:solidFill>
                  <a:srgbClr val="002060"/>
                </a:solidFill>
                <a:latin typeface="Arial" pitchFamily="34" charset="0"/>
                <a:cs typeface="Arial" pitchFamily="34" charset="0"/>
              </a:rPr>
              <a:t>(</a:t>
            </a:r>
            <a:r>
              <a:rPr lang="ru-RU" dirty="0" err="1">
                <a:solidFill>
                  <a:srgbClr val="002060"/>
                </a:solidFill>
                <a:latin typeface="Arial" pitchFamily="34" charset="0"/>
                <a:cs typeface="Arial" pitchFamily="34" charset="0"/>
              </a:rPr>
              <a:t>жедел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респираторлық</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вирустық</a:t>
            </a:r>
            <a:r>
              <a:rPr lang="ru-RU" dirty="0">
                <a:solidFill>
                  <a:srgbClr val="002060"/>
                </a:solidFill>
                <a:latin typeface="Arial" pitchFamily="34" charset="0"/>
                <a:cs typeface="Arial" pitchFamily="34" charset="0"/>
              </a:rPr>
              <a:t> ауру,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жөтел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түшкіру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және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басқа</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белгілер</a:t>
            </a:r>
            <a:r>
              <a:rPr lang="ru-RU" dirty="0">
                <a:solidFill>
                  <a:srgbClr val="002060"/>
                </a:solidFill>
                <a:latin typeface="Arial" pitchFamily="34" charset="0"/>
                <a:cs typeface="Arial" pitchFamily="34" charset="0"/>
              </a:rPr>
              <a:t>)</a:t>
            </a:r>
          </a:p>
        </p:txBody>
      </p:sp>
      <p:sp>
        <p:nvSpPr>
          <p:cNvPr id="30" name="Прямоугольник 117"/>
          <p:cNvSpPr>
            <a:spLocks noChangeArrowheads="1"/>
          </p:cNvSpPr>
          <p:nvPr/>
        </p:nvSpPr>
        <p:spPr bwMode="auto">
          <a:xfrm>
            <a:off x="204788" y="-20538"/>
            <a:ext cx="883472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u-RU" altLang="ru-RU" sz="1900" b="1" dirty="0">
                <a:solidFill>
                  <a:srgbClr val="8E0000"/>
                </a:solidFill>
                <a:latin typeface="Arial" pitchFamily="34" charset="0"/>
                <a:cs typeface="Arial" pitchFamily="34" charset="0"/>
              </a:rPr>
              <a:t>).</a:t>
            </a:r>
          </a:p>
        </p:txBody>
      </p:sp>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75856" y="1903976"/>
            <a:ext cx="2185976" cy="2185976"/>
          </a:xfrm>
          <a:prstGeom prst="rect">
            <a:avLst/>
          </a:prstGeom>
        </p:spPr>
      </p:pic>
      <p:sp>
        <p:nvSpPr>
          <p:cNvPr id="11" name="Блок-схема: альтернативный процесс 10"/>
          <p:cNvSpPr/>
          <p:nvPr/>
        </p:nvSpPr>
        <p:spPr>
          <a:xfrm>
            <a:off x="2939995" y="4202457"/>
            <a:ext cx="2857697" cy="831734"/>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600" dirty="0" err="1">
                <a:solidFill>
                  <a:srgbClr val="002060"/>
                </a:solidFill>
                <a:latin typeface="Arial" pitchFamily="34" charset="0"/>
                <a:cs typeface="Arial" pitchFamily="34" charset="0"/>
              </a:rPr>
              <a:t>Қарым</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қатынаста</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болған</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адамдарды</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анықтау</a:t>
            </a:r>
            <a:r>
              <a:rPr lang="ru-RU" sz="1600" dirty="0">
                <a:solidFill>
                  <a:srgbClr val="002060"/>
                </a:solidFill>
                <a:latin typeface="Arial" pitchFamily="34" charset="0"/>
                <a:cs typeface="Arial" pitchFamily="34" charset="0"/>
              </a:rPr>
              <a:t>.</a:t>
            </a:r>
          </a:p>
        </p:txBody>
      </p:sp>
    </p:spTree>
    <p:extLst>
      <p:ext uri="{BB962C8B-B14F-4D97-AF65-F5344CB8AC3E}">
        <p14:creationId xmlns:p14="http://schemas.microsoft.com/office/powerpoint/2010/main" val="916873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Блок-схема: альтернативный процесс 14"/>
          <p:cNvSpPr/>
          <p:nvPr/>
        </p:nvSpPr>
        <p:spPr>
          <a:xfrm>
            <a:off x="204788" y="1688921"/>
            <a:ext cx="3359100" cy="792088"/>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600" dirty="0" err="1">
                <a:solidFill>
                  <a:srgbClr val="002060"/>
                </a:solidFill>
                <a:latin typeface="Arial" pitchFamily="34" charset="0"/>
                <a:cs typeface="Arial" pitchFamily="34" charset="0"/>
              </a:rPr>
              <a:t>Мектеп</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директорына</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және</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медбикеге</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хабарлау</a:t>
            </a:r>
            <a:r>
              <a:rPr lang="ru-RU" sz="1600" dirty="0">
                <a:solidFill>
                  <a:srgbClr val="002060"/>
                </a:solidFill>
                <a:latin typeface="Arial" pitchFamily="34" charset="0"/>
                <a:cs typeface="Arial" pitchFamily="34" charset="0"/>
              </a:rPr>
              <a:t>.</a:t>
            </a:r>
          </a:p>
        </p:txBody>
      </p:sp>
      <p:sp>
        <p:nvSpPr>
          <p:cNvPr id="17" name="Блок-схема: альтернативный процесс 16"/>
          <p:cNvSpPr/>
          <p:nvPr/>
        </p:nvSpPr>
        <p:spPr>
          <a:xfrm>
            <a:off x="178762" y="2704809"/>
            <a:ext cx="3411151" cy="792089"/>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400" dirty="0" err="1">
                <a:solidFill>
                  <a:srgbClr val="002060"/>
                </a:solidFill>
                <a:latin typeface="Arial" pitchFamily="34" charset="0"/>
                <a:cs typeface="Arial" pitchFamily="34" charset="0"/>
              </a:rPr>
              <a:t>Қарым</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қатынаста</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болған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тұлғаларды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анықтау</a:t>
            </a:r>
            <a:endParaRPr lang="ru-RU" sz="1400" dirty="0">
              <a:solidFill>
                <a:srgbClr val="002060"/>
              </a:solidFill>
              <a:latin typeface="Arial" pitchFamily="34" charset="0"/>
              <a:cs typeface="Arial" pitchFamily="34" charset="0"/>
            </a:endParaRPr>
          </a:p>
        </p:txBody>
      </p:sp>
      <p:sp>
        <p:nvSpPr>
          <p:cNvPr id="20" name="Блок-схема: альтернативный процесс 19"/>
          <p:cNvSpPr/>
          <p:nvPr/>
        </p:nvSpPr>
        <p:spPr>
          <a:xfrm>
            <a:off x="204787" y="3723878"/>
            <a:ext cx="3385125" cy="1080120"/>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400" dirty="0" err="1">
                <a:solidFill>
                  <a:srgbClr val="002060"/>
                </a:solidFill>
                <a:latin typeface="Arial" pitchFamily="34" charset="0"/>
                <a:cs typeface="Arial" pitchFamily="34" charset="0"/>
              </a:rPr>
              <a:t>Сол</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сынып</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оқушыларын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оқшаулауды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ұйымдастыру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мектептегі</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басқа</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оқушылармен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қарым</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қатынасты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азайту</a:t>
            </a:r>
            <a:r>
              <a:rPr lang="ru-RU" sz="1400" dirty="0">
                <a:solidFill>
                  <a:srgbClr val="002060"/>
                </a:solidFill>
                <a:latin typeface="Arial" pitchFamily="34" charset="0"/>
                <a:cs typeface="Arial" pitchFamily="34" charset="0"/>
              </a:rPr>
              <a:t>. </a:t>
            </a:r>
          </a:p>
        </p:txBody>
      </p:sp>
      <p:sp>
        <p:nvSpPr>
          <p:cNvPr id="36" name="Прямоугольник 35"/>
          <p:cNvSpPr/>
          <p:nvPr/>
        </p:nvSpPr>
        <p:spPr>
          <a:xfrm>
            <a:off x="1979712" y="1065679"/>
            <a:ext cx="4752528" cy="353943"/>
          </a:xfrm>
          <a:prstGeom prst="rect">
            <a:avLst/>
          </a:prstGeom>
          <a:ln>
            <a:solidFill>
              <a:srgbClr val="002060"/>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ru-RU" sz="1700" b="1" dirty="0">
                <a:solidFill>
                  <a:srgbClr val="002060"/>
                </a:solidFill>
                <a:latin typeface="Arial" pitchFamily="34" charset="0"/>
                <a:cs typeface="Arial" pitchFamily="34" charset="0"/>
              </a:rPr>
              <a:t>СЫНЫП ЖЕТЕКШІСІНІҢ ӘРЕКЕТІ:</a:t>
            </a:r>
            <a:endParaRPr lang="ru-RU" sz="1700" dirty="0">
              <a:solidFill>
                <a:srgbClr val="002060"/>
              </a:solidFill>
              <a:latin typeface="Arial" pitchFamily="34" charset="0"/>
              <a:cs typeface="Arial" pitchFamily="34" charset="0"/>
            </a:endParaRPr>
          </a:p>
        </p:txBody>
      </p:sp>
      <p:sp>
        <p:nvSpPr>
          <p:cNvPr id="24" name="Прямоугольник 23"/>
          <p:cNvSpPr/>
          <p:nvPr/>
        </p:nvSpPr>
        <p:spPr>
          <a:xfrm>
            <a:off x="-6350" y="0"/>
            <a:ext cx="9150350" cy="94895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ru-RU" dirty="0" err="1">
                <a:solidFill>
                  <a:srgbClr val="002060"/>
                </a:solidFill>
                <a:latin typeface="Arial" pitchFamily="34" charset="0"/>
                <a:cs typeface="Arial" pitchFamily="34" charset="0"/>
              </a:rPr>
              <a:t>Егер</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үйде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балаңыздың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дене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қызуы</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көтерілсе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немесе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ауруларының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белгісі</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болса</a:t>
            </a:r>
            <a:endParaRPr lang="ru-RU" dirty="0">
              <a:solidFill>
                <a:srgbClr val="002060"/>
              </a:solidFill>
              <a:latin typeface="Arial" pitchFamily="34" charset="0"/>
              <a:cs typeface="Arial" pitchFamily="34" charset="0"/>
            </a:endParaRPr>
          </a:p>
          <a:p>
            <a:pPr algn="ctr"/>
            <a:r>
              <a:rPr lang="ru-RU" dirty="0">
                <a:solidFill>
                  <a:srgbClr val="002060"/>
                </a:solidFill>
                <a:latin typeface="Arial" pitchFamily="34" charset="0"/>
                <a:cs typeface="Arial" pitchFamily="34" charset="0"/>
              </a:rPr>
              <a:t>(</a:t>
            </a:r>
            <a:r>
              <a:rPr lang="ru-RU" dirty="0" err="1">
                <a:solidFill>
                  <a:srgbClr val="002060"/>
                </a:solidFill>
                <a:latin typeface="Arial" pitchFamily="34" charset="0"/>
                <a:cs typeface="Arial" pitchFamily="34" charset="0"/>
              </a:rPr>
              <a:t>жедел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респираторлық</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вирустық</a:t>
            </a:r>
            <a:r>
              <a:rPr lang="ru-RU" dirty="0">
                <a:solidFill>
                  <a:srgbClr val="002060"/>
                </a:solidFill>
                <a:latin typeface="Arial" pitchFamily="34" charset="0"/>
                <a:cs typeface="Arial" pitchFamily="34" charset="0"/>
              </a:rPr>
              <a:t> ауру,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жөтел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түшкіру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және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басқа</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белгілер</a:t>
            </a:r>
            <a:r>
              <a:rPr lang="ru-RU" dirty="0">
                <a:solidFill>
                  <a:srgbClr val="002060"/>
                </a:solidFill>
                <a:latin typeface="Arial" pitchFamily="34" charset="0"/>
                <a:cs typeface="Arial" pitchFamily="34" charset="0"/>
              </a:rPr>
              <a:t>)</a:t>
            </a:r>
          </a:p>
        </p:txBody>
      </p:sp>
      <p:sp>
        <p:nvSpPr>
          <p:cNvPr id="30" name="Прямоугольник 117"/>
          <p:cNvSpPr>
            <a:spLocks noChangeArrowheads="1"/>
          </p:cNvSpPr>
          <p:nvPr/>
        </p:nvSpPr>
        <p:spPr bwMode="auto">
          <a:xfrm>
            <a:off x="204788" y="-20538"/>
            <a:ext cx="883472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u-RU" altLang="ru-RU" sz="1900" b="1" dirty="0">
                <a:solidFill>
                  <a:srgbClr val="8E0000"/>
                </a:solidFill>
                <a:latin typeface="Arial" pitchFamily="34" charset="0"/>
                <a:cs typeface="Arial" pitchFamily="34" charset="0"/>
              </a:rPr>
              <a:t>).</a:t>
            </a:r>
          </a:p>
        </p:txBody>
      </p:sp>
      <p:pic>
        <p:nvPicPr>
          <p:cNvPr id="12" name="Рисунок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0276" y="1552352"/>
            <a:ext cx="2228065" cy="3499814"/>
          </a:xfrm>
          <a:prstGeom prst="rect">
            <a:avLst/>
          </a:prstGeom>
        </p:spPr>
      </p:pic>
      <p:sp>
        <p:nvSpPr>
          <p:cNvPr id="16" name="Блок-схема: альтернативный процесс 15"/>
          <p:cNvSpPr/>
          <p:nvPr/>
        </p:nvSpPr>
        <p:spPr>
          <a:xfrm>
            <a:off x="5846076" y="1779662"/>
            <a:ext cx="3089448" cy="2501998"/>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kk-KZ" sz="1400" dirty="0">
                <a:solidFill>
                  <a:srgbClr val="002060"/>
                </a:solidFill>
                <a:latin typeface="Arial" pitchFamily="34" charset="0"/>
                <a:cs typeface="Arial" pitchFamily="34" charset="0"/>
              </a:rPr>
              <a:t>Оқушылармен санитарлық норма бойынша (бетпердені дұрыс кию, дәретханадан соң және үзіліс кезінде дәлізге шыққаннан кейін қолды дұрыс жуу, санитайзер мен антисептикті дұрыс қолдана білу, ара қашықтықты міндетті түрде сақтау) алдын алу әңгімесін өткізу.</a:t>
            </a:r>
            <a:endParaRPr lang="ru-RU" sz="14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034688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2371" y="1635646"/>
            <a:ext cx="2532657" cy="3165822"/>
          </a:xfrm>
          <a:prstGeom prst="rect">
            <a:avLst/>
          </a:prstGeom>
        </p:spPr>
      </p:pic>
      <p:sp>
        <p:nvSpPr>
          <p:cNvPr id="15" name="Блок-схема: альтернативный процесс 14"/>
          <p:cNvSpPr/>
          <p:nvPr/>
        </p:nvSpPr>
        <p:spPr>
          <a:xfrm>
            <a:off x="132309" y="2498477"/>
            <a:ext cx="3250982" cy="720080"/>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600" dirty="0" err="1">
                <a:solidFill>
                  <a:srgbClr val="002060"/>
                </a:solidFill>
                <a:latin typeface="Arial" pitchFamily="34" charset="0"/>
                <a:cs typeface="Arial" pitchFamily="34" charset="0"/>
              </a:rPr>
              <a:t>Баланың</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ата</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анасымен</a:t>
            </a:r>
            <a:r>
              <a:rPr lang="ru-RU" sz="1600" dirty="0">
                <a:solidFill>
                  <a:srgbClr val="002060"/>
                </a:solidFill>
                <a:latin typeface="Arial" pitchFamily="34" charset="0"/>
                <a:cs typeface="Arial" pitchFamily="34" charset="0"/>
              </a:rPr>
              <a:t> ауру </a:t>
            </a:r>
            <a:r>
              <a:rPr lang="ru-RU" sz="1600" dirty="0" err="1">
                <a:solidFill>
                  <a:srgbClr val="002060"/>
                </a:solidFill>
                <a:latin typeface="Arial" pitchFamily="34" charset="0"/>
                <a:cs typeface="Arial" pitchFamily="34" charset="0"/>
              </a:rPr>
              <a:t>белгілері</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туралы</a:t>
            </a:r>
            <a:r>
              <a:rPr lang="ru-RU" sz="1600" dirty="0">
                <a:solidFill>
                  <a:srgbClr val="002060"/>
                </a:solidFill>
                <a:latin typeface="Arial" pitchFamily="34" charset="0"/>
                <a:cs typeface="Arial" pitchFamily="34" charset="0"/>
              </a:rPr>
              <a:t> </a:t>
            </a:r>
            <a:r>
              <a:rPr lang="ru-RU" sz="1600" dirty="0" err="1">
                <a:solidFill>
                  <a:srgbClr val="002060"/>
                </a:solidFill>
                <a:latin typeface="Arial" pitchFamily="34" charset="0"/>
                <a:cs typeface="Arial" pitchFamily="34" charset="0"/>
              </a:rPr>
              <a:t>әңгімелесу</a:t>
            </a:r>
            <a:r>
              <a:rPr lang="ru-RU" sz="1600" dirty="0">
                <a:solidFill>
                  <a:srgbClr val="002060"/>
                </a:solidFill>
                <a:latin typeface="Arial" pitchFamily="34" charset="0"/>
                <a:cs typeface="Arial" pitchFamily="34" charset="0"/>
              </a:rPr>
              <a:t>.</a:t>
            </a:r>
          </a:p>
        </p:txBody>
      </p:sp>
      <p:sp>
        <p:nvSpPr>
          <p:cNvPr id="22" name="Блок-схема: альтернативный процесс 21"/>
          <p:cNvSpPr/>
          <p:nvPr/>
        </p:nvSpPr>
        <p:spPr>
          <a:xfrm>
            <a:off x="5796136" y="1911116"/>
            <a:ext cx="3243378" cy="2088232"/>
          </a:xfrm>
          <a:prstGeom prst="flowChartAlternateProcess">
            <a:avLst/>
          </a:prstGeom>
          <a:ln>
            <a:solidFill>
              <a:srgbClr val="002060"/>
            </a:solidFill>
          </a:ln>
        </p:spPr>
        <p:style>
          <a:lnRef idx="2">
            <a:schemeClr val="accent5"/>
          </a:lnRef>
          <a:fillRef idx="1">
            <a:schemeClr val="lt1"/>
          </a:fillRef>
          <a:effectRef idx="0">
            <a:schemeClr val="accent5"/>
          </a:effectRef>
          <a:fontRef idx="minor">
            <a:schemeClr val="dk1"/>
          </a:fontRef>
        </p:style>
        <p:txBody>
          <a:bodyPr rtlCol="0" anchor="ctr"/>
          <a:lstStyle/>
          <a:p>
            <a:pPr lvl="0" algn="ctr"/>
            <a:r>
              <a:rPr lang="ru-RU" sz="1400" dirty="0" err="1">
                <a:solidFill>
                  <a:srgbClr val="002060"/>
                </a:solidFill>
                <a:latin typeface="Arial" pitchFamily="34" charset="0"/>
                <a:cs typeface="Arial" pitchFamily="34" charset="0"/>
              </a:rPr>
              <a:t>Сынып</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оқушыларымен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санитарлық</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талаптарды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бетперде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тәртібін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қарым</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қатынас</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кезінде</a:t>
            </a:r>
            <a:r>
              <a:rPr lang="ru-RU" sz="1400" dirty="0">
                <a:solidFill>
                  <a:srgbClr val="002060"/>
                </a:solidFill>
                <a:latin typeface="Arial" pitchFamily="34" charset="0"/>
                <a:cs typeface="Arial" pitchFamily="34" charset="0"/>
              </a:rPr>
              <a:t> ара </a:t>
            </a:r>
            <a:r>
              <a:rPr lang="ru-RU" sz="1400" dirty="0" err="1">
                <a:solidFill>
                  <a:srgbClr val="002060"/>
                </a:solidFill>
                <a:latin typeface="Arial" pitchFamily="34" charset="0"/>
                <a:cs typeface="Arial" pitchFamily="34" charset="0"/>
              </a:rPr>
              <a:t>қашықтықты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сақтау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қолға</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антисептикті</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дұрыс</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жағу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қолды</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дұрыс</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жуу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тұмаудың</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бірінші</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белгілері</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білінісімен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дәрігерге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қаралу</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жөнінде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түсініктеме</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жұмыстарын</a:t>
            </a:r>
            <a:r>
              <a:rPr lang="ru-RU" sz="1400" dirty="0">
                <a:solidFill>
                  <a:srgbClr val="002060"/>
                </a:solidFill>
                <a:latin typeface="Arial" pitchFamily="34" charset="0"/>
                <a:cs typeface="Arial" pitchFamily="34" charset="0"/>
              </a:rPr>
              <a:t> </a:t>
            </a:r>
            <a:r>
              <a:rPr lang="ru-RU" sz="1400" dirty="0" err="1">
                <a:solidFill>
                  <a:srgbClr val="002060"/>
                </a:solidFill>
                <a:latin typeface="Arial" pitchFamily="34" charset="0"/>
                <a:cs typeface="Arial" pitchFamily="34" charset="0"/>
              </a:rPr>
              <a:t>жүргізу</a:t>
            </a:r>
            <a:r>
              <a:rPr lang="ru-RU" sz="1400" dirty="0">
                <a:solidFill>
                  <a:srgbClr val="002060"/>
                </a:solidFill>
                <a:latin typeface="Arial" pitchFamily="34" charset="0"/>
                <a:cs typeface="Arial" pitchFamily="34" charset="0"/>
              </a:rPr>
              <a:t>. </a:t>
            </a:r>
          </a:p>
        </p:txBody>
      </p:sp>
      <p:sp>
        <p:nvSpPr>
          <p:cNvPr id="36" name="Прямоугольник 35"/>
          <p:cNvSpPr/>
          <p:nvPr/>
        </p:nvSpPr>
        <p:spPr>
          <a:xfrm>
            <a:off x="2660722" y="1164545"/>
            <a:ext cx="3672408" cy="353943"/>
          </a:xfrm>
          <a:prstGeom prst="rect">
            <a:avLst/>
          </a:prstGeom>
          <a:ln>
            <a:solidFill>
              <a:srgbClr val="002060"/>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ru-RU" sz="1700" b="1" dirty="0">
                <a:solidFill>
                  <a:srgbClr val="002060"/>
                </a:solidFill>
                <a:latin typeface="Arial" pitchFamily="34" charset="0"/>
                <a:cs typeface="Arial" pitchFamily="34" charset="0"/>
              </a:rPr>
              <a:t>МЕДБИКЕ ӘРЕКЕТІ:</a:t>
            </a:r>
            <a:endParaRPr lang="ru-RU" sz="1700" dirty="0">
              <a:solidFill>
                <a:srgbClr val="002060"/>
              </a:solidFill>
              <a:latin typeface="Arial" pitchFamily="34" charset="0"/>
              <a:cs typeface="Arial" pitchFamily="34" charset="0"/>
            </a:endParaRPr>
          </a:p>
        </p:txBody>
      </p:sp>
      <p:sp>
        <p:nvSpPr>
          <p:cNvPr id="24" name="Прямоугольник 23"/>
          <p:cNvSpPr/>
          <p:nvPr/>
        </p:nvSpPr>
        <p:spPr>
          <a:xfrm>
            <a:off x="-6350" y="0"/>
            <a:ext cx="9150350" cy="94895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ru-RU" dirty="0" err="1">
                <a:solidFill>
                  <a:srgbClr val="002060"/>
                </a:solidFill>
                <a:latin typeface="Arial" pitchFamily="34" charset="0"/>
                <a:cs typeface="Arial" pitchFamily="34" charset="0"/>
              </a:rPr>
              <a:t>Егер</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үйде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балаңыздың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дене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қызуы</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көтерілсе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немесе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ауруларының</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белгісі</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болса</a:t>
            </a:r>
            <a:endParaRPr lang="ru-RU" dirty="0">
              <a:solidFill>
                <a:srgbClr val="002060"/>
              </a:solidFill>
              <a:latin typeface="Arial" pitchFamily="34" charset="0"/>
              <a:cs typeface="Arial" pitchFamily="34" charset="0"/>
            </a:endParaRPr>
          </a:p>
          <a:p>
            <a:pPr algn="ctr"/>
            <a:r>
              <a:rPr lang="ru-RU" dirty="0">
                <a:solidFill>
                  <a:srgbClr val="002060"/>
                </a:solidFill>
                <a:latin typeface="Arial" pitchFamily="34" charset="0"/>
                <a:cs typeface="Arial" pitchFamily="34" charset="0"/>
              </a:rPr>
              <a:t>(</a:t>
            </a:r>
            <a:r>
              <a:rPr lang="ru-RU" dirty="0" err="1">
                <a:solidFill>
                  <a:srgbClr val="002060"/>
                </a:solidFill>
                <a:latin typeface="Arial" pitchFamily="34" charset="0"/>
                <a:cs typeface="Arial" pitchFamily="34" charset="0"/>
              </a:rPr>
              <a:t>жедел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респираторлық</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вирустық</a:t>
            </a:r>
            <a:r>
              <a:rPr lang="ru-RU">
                <a:solidFill>
                  <a:srgbClr val="002060"/>
                </a:solidFill>
                <a:latin typeface="Arial" pitchFamily="34" charset="0"/>
                <a:cs typeface="Arial" pitchFamily="34" charset="0"/>
              </a:rPr>
              <a:t> ауру, </a:t>
            </a:r>
            <a:r>
              <a:rPr lang="ru-RU" dirty="0" err="1">
                <a:solidFill>
                  <a:srgbClr val="002060"/>
                </a:solidFill>
                <a:latin typeface="Arial" pitchFamily="34" charset="0"/>
                <a:cs typeface="Arial" pitchFamily="34" charset="0"/>
              </a:rPr>
              <a:t>тұмаурату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жөтел</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түшкіру</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және</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басқа</a:t>
            </a:r>
            <a:r>
              <a:rPr lang="ru-RU" dirty="0">
                <a:solidFill>
                  <a:srgbClr val="002060"/>
                </a:solidFill>
                <a:latin typeface="Arial" pitchFamily="34" charset="0"/>
                <a:cs typeface="Arial" pitchFamily="34" charset="0"/>
              </a:rPr>
              <a:t> </a:t>
            </a:r>
            <a:r>
              <a:rPr lang="ru-RU" dirty="0" err="1">
                <a:solidFill>
                  <a:srgbClr val="002060"/>
                </a:solidFill>
                <a:latin typeface="Arial" pitchFamily="34" charset="0"/>
                <a:cs typeface="Arial" pitchFamily="34" charset="0"/>
              </a:rPr>
              <a:t>белгілер</a:t>
            </a:r>
            <a:r>
              <a:rPr lang="ru-RU" dirty="0">
                <a:solidFill>
                  <a:srgbClr val="002060"/>
                </a:solidFill>
                <a:latin typeface="Arial" pitchFamily="34" charset="0"/>
                <a:cs typeface="Arial" pitchFamily="34" charset="0"/>
              </a:rPr>
              <a:t>)</a:t>
            </a:r>
          </a:p>
        </p:txBody>
      </p:sp>
    </p:spTree>
    <p:extLst>
      <p:ext uri="{BB962C8B-B14F-4D97-AF65-F5344CB8AC3E}">
        <p14:creationId xmlns:p14="http://schemas.microsoft.com/office/powerpoint/2010/main" val="976672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350</TotalTime>
  <Words>270</Words>
  <Application>Microsoft Office PowerPoint</Application>
  <PresentationFormat>Экран (16:9)</PresentationFormat>
  <Paragraphs>28</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Century Gothic</vt:lpstr>
      <vt:lpstr>Courier New</vt:lpstr>
      <vt:lpstr>Palatino Linotype</vt:lpstr>
      <vt:lpstr>Исполнительная</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Алгоритм по  взаимодействию  с родителями</dc:title>
  <dc:creator>Admin</dc:creator>
  <cp:lastModifiedBy>Documents17</cp:lastModifiedBy>
  <cp:revision>62</cp:revision>
  <cp:lastPrinted>2020-10-19T06:31:45Z</cp:lastPrinted>
  <dcterms:created xsi:type="dcterms:W3CDTF">2020-10-16T18:32:33Z</dcterms:created>
  <dcterms:modified xsi:type="dcterms:W3CDTF">2020-11-04T09:47:31Z</dcterms:modified>
</cp:coreProperties>
</file>